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92" r:id="rId4"/>
    <p:sldId id="293" r:id="rId5"/>
    <p:sldId id="294" r:id="rId6"/>
    <p:sldId id="295" r:id="rId7"/>
    <p:sldId id="297" r:id="rId8"/>
    <p:sldId id="296" r:id="rId9"/>
    <p:sldId id="298" r:id="rId10"/>
    <p:sldId id="299" r:id="rId11"/>
    <p:sldId id="300" r:id="rId12"/>
    <p:sldId id="301" r:id="rId13"/>
    <p:sldId id="258" r:id="rId14"/>
    <p:sldId id="259" r:id="rId15"/>
    <p:sldId id="261" r:id="rId16"/>
    <p:sldId id="303" r:id="rId17"/>
    <p:sldId id="302" r:id="rId18"/>
    <p:sldId id="304" r:id="rId19"/>
    <p:sldId id="260" r:id="rId20"/>
    <p:sldId id="306" r:id="rId21"/>
    <p:sldId id="305" r:id="rId22"/>
    <p:sldId id="307" r:id="rId23"/>
    <p:sldId id="308" r:id="rId24"/>
    <p:sldId id="309" r:id="rId25"/>
    <p:sldId id="310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8" r:id="rId52"/>
    <p:sldId id="287" r:id="rId53"/>
    <p:sldId id="289" r:id="rId54"/>
    <p:sldId id="290" r:id="rId55"/>
    <p:sldId id="291" r:id="rId5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CC5F4-5EA6-44B6-8163-C624D9DC54AE}" type="datetimeFigureOut">
              <a:rPr lang="fr-FR" smtClean="0"/>
              <a:pPr/>
              <a:t>21/03/2022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8A6B1-4307-41B3-923B-EAF00957F414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662B1-5A4C-4671-AA35-81C60EB72BB0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0514-80F3-4D97-9434-63E91049EBB9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6DDE-C295-430F-8948-CAA3A765F469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A2CF-FF5B-4E52-B440-6A3807232FEB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1058-1DD4-4E7C-84DB-5C509B3BB221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D37A-1125-44FB-BBF0-B02A5ED34822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23625-6A58-4B25-AEB2-D14562A05377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39EA5-48AE-418C-9B49-BEBECFBD9542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252AC-5B9C-4BB2-A8FB-5B865DD7AA65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66A3-8B6E-4386-804F-F30AC0E8D24B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9897-B30A-437E-A606-1D86ECFED164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4EC52-4DAA-4536-8DFD-3E547AF35DF4}" type="datetime1">
              <a:rPr lang="fr-FR" smtClean="0"/>
              <a:pPr/>
              <a:t>21/03/2022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28662" y="285728"/>
            <a:ext cx="7358114" cy="1470025"/>
          </a:xfrm>
        </p:spPr>
        <p:txBody>
          <a:bodyPr>
            <a:noAutofit/>
          </a:bodyPr>
          <a:lstStyle/>
          <a:p>
            <a:r>
              <a:rPr lang="fr-FR" sz="2400" dirty="0"/>
              <a:t>Université Batna 2</a:t>
            </a:r>
            <a:br>
              <a:rPr lang="fr-FR" sz="2400" dirty="0"/>
            </a:br>
            <a:r>
              <a:rPr lang="fr-FR" sz="2400" dirty="0"/>
              <a:t>Faculté de Mathématiques et Informatique</a:t>
            </a:r>
            <a:br>
              <a:rPr lang="fr-FR" sz="2400" dirty="0"/>
            </a:br>
            <a:r>
              <a:rPr lang="fr-FR" sz="2400" dirty="0"/>
              <a:t>Département de Mathématique</a:t>
            </a:r>
            <a:br>
              <a:rPr lang="fr-FR" sz="2400" dirty="0"/>
            </a:br>
            <a:r>
              <a:rPr lang="fr-FR" sz="2400" dirty="0"/>
              <a:t>Année universitaire 2019-2020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57290" y="2643182"/>
            <a:ext cx="6400800" cy="928694"/>
          </a:xfrm>
        </p:spPr>
        <p:txBody>
          <a:bodyPr/>
          <a:lstStyle/>
          <a:p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Big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data et deep learning</a:t>
            </a:r>
            <a:endParaRPr lang="fr-FR" sz="4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28662" y="5143512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 1 SAD</a:t>
            </a:r>
            <a:endParaRPr lang="fr-FR" dirty="0"/>
          </a:p>
        </p:txBody>
      </p:sp>
      <p:pic>
        <p:nvPicPr>
          <p:cNvPr id="5" name="Image 4" descr="Université Batna 2 — Wikipédia"/>
          <p:cNvPicPr/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7929586" y="142852"/>
            <a:ext cx="92869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 descr="Université Batna 2 — Wikipédia"/>
          <p:cNvPicPr/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285720" y="214290"/>
            <a:ext cx="928694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7000892" y="5143512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Saadna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1">
                    <a:lumMod val="75000"/>
                  </a:schemeClr>
                </a:solidFill>
              </a:rPr>
              <a:t>yassmina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LBP Local </a:t>
            </a:r>
            <a:r>
              <a:rPr lang="fr-FR" dirty="0" err="1" smtClean="0"/>
              <a:t>binary</a:t>
            </a:r>
            <a:r>
              <a:rPr lang="fr-FR" dirty="0" smtClean="0"/>
              <a:t> patterns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/>
          </a:p>
        </p:txBody>
      </p:sp>
      <p:pic>
        <p:nvPicPr>
          <p:cNvPr id="59394" name="Picture 2" descr="PDF] The Local Binary Pattern Approach and its Applications to Face  Analysis | Semantic Schol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214422"/>
            <a:ext cx="8786874" cy="5334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/>
          </a:p>
        </p:txBody>
      </p:sp>
      <p:pic>
        <p:nvPicPr>
          <p:cNvPr id="60424" name="Picture 8" descr="Formation of the histogram of oriented gradients descriptor. 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2365" y="1357298"/>
            <a:ext cx="7756498" cy="5000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/>
          </a:p>
        </p:txBody>
      </p:sp>
      <p:pic>
        <p:nvPicPr>
          <p:cNvPr id="61442" name="Picture 2" descr="Brain Sciences | Free Full-Text | A Framework for Instantaneous Driver  Drowsiness Detection Based on Improved HOG Features and Naïve Bayesian  Classification | HTML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9" y="1714488"/>
            <a:ext cx="8565902" cy="4000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variables prédictives </a:t>
            </a:r>
            <a:r>
              <a:rPr lang="fr-FR" dirty="0" smtClean="0"/>
              <a:t>(paramètres): </a:t>
            </a:r>
            <a:r>
              <a:rPr lang="fr-FR" dirty="0"/>
              <a:t>Les </a:t>
            </a:r>
            <a:r>
              <a:rPr lang="fr-FR" i="1" dirty="0"/>
              <a:t>p </a:t>
            </a:r>
            <a:r>
              <a:rPr lang="fr-FR" dirty="0"/>
              <a:t>variables prédictives </a:t>
            </a:r>
            <a:r>
              <a:rPr lang="fr-FR" dirty="0" smtClean="0"/>
              <a:t>seront notées </a:t>
            </a:r>
            <a:r>
              <a:rPr lang="fr-FR" dirty="0"/>
              <a:t>comme un vecteur </a:t>
            </a:r>
            <a:r>
              <a:rPr lang="fr-FR" b="1" dirty="0"/>
              <a:t>x</a:t>
            </a:r>
            <a:r>
              <a:rPr lang="fr-FR" dirty="0"/>
              <a:t>=(</a:t>
            </a:r>
            <a:r>
              <a:rPr lang="fr-FR" i="1" dirty="0"/>
              <a:t>x</a:t>
            </a:r>
            <a:r>
              <a:rPr lang="fr-FR" dirty="0"/>
              <a:t>1,...,</a:t>
            </a:r>
            <a:r>
              <a:rPr lang="fr-FR" i="1" dirty="0"/>
              <a:t>xp</a:t>
            </a:r>
            <a:r>
              <a:rPr lang="fr-FR" dirty="0"/>
              <a:t>) à </a:t>
            </a:r>
            <a:r>
              <a:rPr lang="fr-FR" i="1" dirty="0"/>
              <a:t>p </a:t>
            </a:r>
            <a:r>
              <a:rPr lang="fr-FR" dirty="0" smtClean="0"/>
              <a:t>composantes. Un </a:t>
            </a:r>
            <a:r>
              <a:rPr lang="fr-FR" dirty="0"/>
              <a:t>ensemble de </a:t>
            </a:r>
            <a:r>
              <a:rPr lang="fr-FR" i="1" dirty="0"/>
              <a:t>N </a:t>
            </a:r>
            <a:r>
              <a:rPr lang="fr-FR" dirty="0"/>
              <a:t>observations sera constitué de </a:t>
            </a:r>
            <a:r>
              <a:rPr lang="fr-FR" i="1" dirty="0"/>
              <a:t>N </a:t>
            </a:r>
            <a:r>
              <a:rPr lang="fr-FR" dirty="0"/>
              <a:t>tels vecteurs </a:t>
            </a:r>
            <a:r>
              <a:rPr lang="fr-FR" b="1" dirty="0"/>
              <a:t>x</a:t>
            </a:r>
            <a:r>
              <a:rPr lang="fr-FR" dirty="0"/>
              <a:t>(1),..., </a:t>
            </a:r>
            <a:r>
              <a:rPr lang="fr-FR" b="1" dirty="0"/>
              <a:t>x</a:t>
            </a:r>
            <a:r>
              <a:rPr lang="fr-FR" dirty="0"/>
              <a:t>(</a:t>
            </a:r>
            <a:r>
              <a:rPr lang="fr-FR" i="1" dirty="0"/>
              <a:t>N</a:t>
            </a:r>
            <a:r>
              <a:rPr lang="fr-FR" dirty="0" smtClean="0"/>
              <a:t>).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1357290" y="4429132"/>
          <a:ext cx="6096000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X(1)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X1,1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X1,2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……..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X1,p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X(2)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X2,1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X2,2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……..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X2,p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.</a:t>
                      </a:r>
                    </a:p>
                    <a:p>
                      <a:r>
                        <a:rPr lang="fr-FR" dirty="0" smtClean="0"/>
                        <a:t>.</a:t>
                      </a:r>
                    </a:p>
                    <a:p>
                      <a:r>
                        <a:rPr lang="fr-FR" dirty="0" smtClean="0"/>
                        <a:t>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X(N)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X N,1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X N,2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…….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X </a:t>
                      </a:r>
                      <a:r>
                        <a:rPr lang="fr-FR" dirty="0" err="1" smtClean="0"/>
                        <a:t>N,p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525963"/>
          </a:xfrm>
        </p:spPr>
        <p:txBody>
          <a:bodyPr>
            <a:noAutofit/>
          </a:bodyPr>
          <a:lstStyle/>
          <a:p>
            <a:r>
              <a:rPr lang="fr-FR" sz="2800" dirty="0"/>
              <a:t>Une </a:t>
            </a:r>
            <a:r>
              <a:rPr lang="fr-FR" sz="2800" b="1" dirty="0"/>
              <a:t>variable cible </a:t>
            </a:r>
            <a:r>
              <a:rPr lang="fr-FR" sz="2800" dirty="0"/>
              <a:t>dont on souhaite prédire la valeur pour des évènements non encore observés. </a:t>
            </a:r>
            <a:endParaRPr lang="fr-FR" sz="2800" dirty="0" smtClean="0"/>
          </a:p>
          <a:p>
            <a:pPr lvl="0"/>
            <a:r>
              <a:rPr lang="fr-FR" sz="2800" dirty="0"/>
              <a:t>On notera </a:t>
            </a:r>
            <a:r>
              <a:rPr lang="fr-FR" sz="2800" i="1" dirty="0"/>
              <a:t>y </a:t>
            </a:r>
            <a:r>
              <a:rPr lang="fr-FR" sz="2800" dirty="0"/>
              <a:t>cette variable cible avec les mêmes significations pour les indices </a:t>
            </a:r>
            <a:r>
              <a:rPr lang="fr-FR" sz="2800" dirty="0" smtClean="0"/>
              <a:t>de </a:t>
            </a:r>
            <a:r>
              <a:rPr lang="fr-FR" sz="2800" b="1" dirty="0" smtClean="0"/>
              <a:t>x</a:t>
            </a:r>
            <a:r>
              <a:rPr lang="fr-FR" sz="2800" dirty="0"/>
              <a:t>.</a:t>
            </a:r>
          </a:p>
          <a:p>
            <a:r>
              <a:rPr lang="fr-FR" sz="2800" dirty="0"/>
              <a:t>Le </a:t>
            </a:r>
            <a:r>
              <a:rPr lang="fr-FR" sz="2800" i="1" dirty="0"/>
              <a:t>machine </a:t>
            </a:r>
            <a:r>
              <a:rPr lang="fr-FR" sz="2800" i="1" dirty="0" err="1"/>
              <a:t>learning</a:t>
            </a:r>
            <a:r>
              <a:rPr lang="fr-FR" sz="2800" i="1" dirty="0"/>
              <a:t> </a:t>
            </a:r>
            <a:r>
              <a:rPr lang="fr-FR" sz="2800" dirty="0"/>
              <a:t>est </a:t>
            </a:r>
            <a:r>
              <a:rPr lang="fr-FR" sz="2800" dirty="0" smtClean="0"/>
              <a:t>une </a:t>
            </a:r>
            <a:r>
              <a:rPr lang="fr-FR" sz="2800" b="1" dirty="0"/>
              <a:t>démarche fondamentalement pilotée </a:t>
            </a:r>
            <a:r>
              <a:rPr lang="fr-FR" sz="2800" dirty="0"/>
              <a:t>par les </a:t>
            </a:r>
            <a:r>
              <a:rPr lang="fr-FR" sz="2800" dirty="0" smtClean="0"/>
              <a:t>données.</a:t>
            </a:r>
          </a:p>
          <a:p>
            <a:r>
              <a:rPr lang="fr-FR" sz="2800" dirty="0"/>
              <a:t>un data </a:t>
            </a:r>
            <a:r>
              <a:rPr lang="fr-FR" sz="2800" dirty="0" err="1"/>
              <a:t>scientist</a:t>
            </a:r>
            <a:r>
              <a:rPr lang="fr-FR" sz="2800" dirty="0"/>
              <a:t> peut également être amené à guider le </a:t>
            </a:r>
            <a:r>
              <a:rPr lang="fr-FR" sz="2800" dirty="0" smtClean="0"/>
              <a:t>processus.</a:t>
            </a:r>
          </a:p>
          <a:p>
            <a:r>
              <a:rPr lang="fr-FR" sz="2800" dirty="0" smtClean="0"/>
              <a:t>phase </a:t>
            </a:r>
            <a:r>
              <a:rPr lang="fr-FR" sz="2800" dirty="0"/>
              <a:t>durant laquelle la visualisation des données multidimensionnelles joue un rôle important.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plications of Machine Learning - Javatpoi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71678"/>
            <a:ext cx="7143800" cy="4589454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043362" cy="757230"/>
          </a:xfrm>
        </p:spPr>
        <p:txBody>
          <a:bodyPr>
            <a:normAutofit/>
          </a:bodyPr>
          <a:lstStyle/>
          <a:p>
            <a:r>
              <a:rPr lang="fr-FR" b="1" dirty="0"/>
              <a:t>Application de </a:t>
            </a:r>
            <a:r>
              <a:rPr lang="fr-FR" b="1" dirty="0" smtClean="0"/>
              <a:t>ML</a:t>
            </a:r>
          </a:p>
          <a:p>
            <a:pPr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science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/>
          </a:p>
        </p:txBody>
      </p:sp>
      <p:pic>
        <p:nvPicPr>
          <p:cNvPr id="5" name="Espace réservé du contenu 4" descr="Parcours Data Science | Département de Mathématiques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600200"/>
            <a:ext cx="6572295" cy="4543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scientist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/>
          </a:p>
        </p:txBody>
      </p:sp>
      <p:pic>
        <p:nvPicPr>
          <p:cNvPr id="62466" name="Picture 2" descr="Redefining Data Science. A guide to successfully applied Machine… | by  Pablo Salvador Lopez |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7758" y="1044742"/>
            <a:ext cx="8451960" cy="57054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144000" cy="635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/>
              <a:t>Algorithmes de ML</a:t>
            </a:r>
          </a:p>
          <a:p>
            <a:pPr lvl="0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  <a:p>
            <a:pPr lvl="0"/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  <a:p>
            <a:pPr lvl="0"/>
            <a:r>
              <a:rPr lang="fr-FR" dirty="0"/>
              <a:t>Support </a:t>
            </a:r>
            <a:r>
              <a:rPr lang="fr-FR" dirty="0" err="1"/>
              <a:t>vector</a:t>
            </a:r>
            <a:r>
              <a:rPr lang="fr-FR" dirty="0"/>
              <a:t> machine SVM</a:t>
            </a:r>
          </a:p>
          <a:p>
            <a:pPr lvl="0"/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endParaRPr lang="fr-FR" dirty="0"/>
          </a:p>
          <a:p>
            <a:pPr lvl="0"/>
            <a:r>
              <a:rPr lang="fr-FR" dirty="0"/>
              <a:t>K-</a:t>
            </a:r>
            <a:r>
              <a:rPr lang="fr-FR" dirty="0" err="1"/>
              <a:t>means</a:t>
            </a:r>
            <a:endParaRPr lang="fr-FR" dirty="0"/>
          </a:p>
          <a:p>
            <a:pPr lvl="0"/>
            <a:r>
              <a:rPr lang="fr-FR" dirty="0"/>
              <a:t>KNN</a:t>
            </a:r>
          </a:p>
          <a:p>
            <a:pPr lvl="0"/>
            <a:r>
              <a:rPr lang="fr-FR" dirty="0"/>
              <a:t>Neural network………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1143000"/>
          </a:xfrm>
        </p:spPr>
        <p:txBody>
          <a:bodyPr>
            <a:normAutofit/>
          </a:bodyPr>
          <a:lstStyle/>
          <a:p>
            <a:r>
              <a:rPr lang="fr-FR" sz="4800" dirty="0" smtClean="0"/>
              <a:t>Machine </a:t>
            </a:r>
            <a:r>
              <a:rPr lang="fr-FR" sz="4800" dirty="0" err="1" smtClean="0"/>
              <a:t>learning</a:t>
            </a:r>
            <a:endParaRPr lang="fr-FR" sz="4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0034" y="1285860"/>
            <a:ext cx="8229600" cy="4525963"/>
          </a:xfrm>
        </p:spPr>
        <p:txBody>
          <a:bodyPr/>
          <a:lstStyle/>
          <a:p>
            <a:pPr algn="just"/>
            <a:r>
              <a:rPr lang="fr-FR" dirty="0"/>
              <a:t>Le machine </a:t>
            </a:r>
            <a:r>
              <a:rPr lang="fr-FR" dirty="0" err="1"/>
              <a:t>learning</a:t>
            </a:r>
            <a:r>
              <a:rPr lang="fr-FR" dirty="0"/>
              <a:t> (ML) est un ensemble d’outils statistiques ou géométriques et d’algorithmes informatiques qui permettent d’automatiser la construction d’une fonction de prédiction f à partir d’un ensemble d’observations que l’on appelle l’ensemble d’apprentissage.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/>
          </a:p>
        </p:txBody>
      </p:sp>
      <p:pic>
        <p:nvPicPr>
          <p:cNvPr id="2050" name="Picture 2" descr="F:\big d\ml\LogReg+linear_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52232" y="2405653"/>
            <a:ext cx="5439535" cy="29150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Regression</a:t>
            </a:r>
            <a:r>
              <a:rPr lang="fr-FR" dirty="0" smtClean="0"/>
              <a:t> </a:t>
            </a:r>
            <a:r>
              <a:rPr lang="fr-FR" dirty="0" err="1" smtClean="0"/>
              <a:t>lineaire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/>
          </a:p>
        </p:txBody>
      </p:sp>
      <p:pic>
        <p:nvPicPr>
          <p:cNvPr id="1026" name="Picture 2" descr="F:\big d\ml\Linear_regression.svg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50126" y="1600200"/>
            <a:ext cx="6843748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SVM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22</a:t>
            </a:fld>
            <a:endParaRPr lang="fr-BE"/>
          </a:p>
        </p:txBody>
      </p:sp>
      <p:pic>
        <p:nvPicPr>
          <p:cNvPr id="3074" name="Picture 2" descr="F:\big d\ml\SVM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4348" y="1571613"/>
            <a:ext cx="7000924" cy="5072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K-</a:t>
            </a:r>
            <a:r>
              <a:rPr lang="fr-FR" dirty="0" err="1" smtClean="0"/>
              <a:t>means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23</a:t>
            </a:fld>
            <a:endParaRPr lang="fr-BE"/>
          </a:p>
        </p:txBody>
      </p:sp>
      <p:pic>
        <p:nvPicPr>
          <p:cNvPr id="4098" name="Picture 2" descr="F:\big d\ml\kmeans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71390"/>
            <a:ext cx="8229600" cy="41835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knn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24</a:t>
            </a:fld>
            <a:endParaRPr lang="fr-BE"/>
          </a:p>
        </p:txBody>
      </p:sp>
      <p:pic>
        <p:nvPicPr>
          <p:cNvPr id="5122" name="Picture 2" descr="F:\big d\ml\knn-choose-k-overfitting-1024x274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199" y="1785926"/>
            <a:ext cx="8632705" cy="3714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Decision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25</a:t>
            </a:fld>
            <a:endParaRPr lang="fr-BE"/>
          </a:p>
        </p:txBody>
      </p:sp>
      <p:pic>
        <p:nvPicPr>
          <p:cNvPr id="6151" name="Picture 7" descr="Decision Tree - Overview, Decision Types, Applicatio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57298"/>
            <a:ext cx="6703775" cy="52149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Les réseaux de neurones </a:t>
            </a:r>
            <a:endParaRPr lang="fr-FR" dirty="0"/>
          </a:p>
        </p:txBody>
      </p:sp>
      <p:pic>
        <p:nvPicPr>
          <p:cNvPr id="1026" name="Picture 2" descr="Résultat de recherche d'images pour &quot;schema d'un neurone svt ts&quot; | Neuro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741" y="1357298"/>
            <a:ext cx="8334927" cy="5000660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26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Les </a:t>
            </a:r>
            <a:r>
              <a:rPr lang="fr-FR" b="1" dirty="0" smtClean="0"/>
              <a:t>réseaux de neurones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Neurone formel </a:t>
            </a:r>
          </a:p>
          <a:p>
            <a:pPr>
              <a:buNone/>
            </a:pPr>
            <a:endParaRPr lang="fr-FR" dirty="0"/>
          </a:p>
        </p:txBody>
      </p:sp>
      <p:pic>
        <p:nvPicPr>
          <p:cNvPr id="4" name="Image 3" descr="Découvrez le neurone formel - Initiez-vous au Deep Learning - OpenClassroom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2071678"/>
            <a:ext cx="592935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14" y="5000636"/>
            <a:ext cx="7086992" cy="1262067"/>
          </a:xfrm>
          <a:prstGeom prst="rect">
            <a:avLst/>
          </a:prstGeom>
          <a:noFill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27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fr-FR" b="1" dirty="0" smtClean="0"/>
              <a:t>Les réseaux de neurones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072098"/>
          </a:xfrm>
        </p:spPr>
        <p:txBody>
          <a:bodyPr>
            <a:normAutofit/>
          </a:bodyPr>
          <a:lstStyle/>
          <a:p>
            <a:r>
              <a:rPr lang="fr-FR" dirty="0" smtClean="0"/>
              <a:t>α0 est le </a:t>
            </a:r>
            <a:r>
              <a:rPr lang="fr-FR" dirty="0"/>
              <a:t>biais du neurone</a:t>
            </a:r>
            <a:r>
              <a:rPr lang="fr-FR" dirty="0" smtClean="0"/>
              <a:t>.</a:t>
            </a:r>
          </a:p>
          <a:p>
            <a:r>
              <a:rPr lang="fr-FR" dirty="0" smtClean="0"/>
              <a:t>les </a:t>
            </a:r>
            <a:r>
              <a:rPr lang="fr-FR" dirty="0"/>
              <a:t>valeurs </a:t>
            </a:r>
            <a:r>
              <a:rPr lang="fr-FR" dirty="0" smtClean="0"/>
              <a:t>du vecteur de poids [α0, . . . , </a:t>
            </a:r>
            <a:r>
              <a:rPr lang="fr-FR" dirty="0" err="1" smtClean="0"/>
              <a:t>αp</a:t>
            </a:r>
            <a:r>
              <a:rPr lang="fr-FR" dirty="0" smtClean="0"/>
              <a:t>] sont </a:t>
            </a:r>
            <a:r>
              <a:rPr lang="fr-FR" dirty="0"/>
              <a:t>estimées dans la phase d’apprentissage. Ils constituent la mémoire ou connaissance répartie du réseau</a:t>
            </a:r>
            <a:r>
              <a:rPr lang="fr-FR" dirty="0" smtClean="0"/>
              <a:t>.</a:t>
            </a:r>
          </a:p>
          <a:p>
            <a:r>
              <a:rPr lang="fr-FR" i="1" dirty="0"/>
              <a:t>g</a:t>
            </a:r>
            <a:r>
              <a:rPr lang="fr-FR" dirty="0"/>
              <a:t> de leur fonction </a:t>
            </a:r>
            <a:r>
              <a:rPr lang="fr-FR" dirty="0" smtClean="0"/>
              <a:t>d’activation ( seuil, </a:t>
            </a:r>
            <a:r>
              <a:rPr lang="fr-FR" dirty="0" err="1" smtClean="0"/>
              <a:t>ReLU</a:t>
            </a:r>
            <a:r>
              <a:rPr lang="fr-FR" dirty="0" smtClean="0"/>
              <a:t>, )</a:t>
            </a:r>
          </a:p>
          <a:p>
            <a:r>
              <a:rPr lang="fr-FR" dirty="0"/>
              <a:t>Le modèle à seuil est sans doute plus conforme à la réalité biologique mais pose des problèmes d’apprentissage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0" y="1076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28</a:t>
            </a:fld>
            <a:endParaRPr lang="fr-B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Perceptron multicouche</a:t>
            </a:r>
          </a:p>
          <a:p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Les réseaux de neurones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Image 4" descr="Explorez les réseaux de neurones en couches - Initiez-vous au Deep Learning  - OpenClassrooms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143116"/>
            <a:ext cx="6858047" cy="436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29</a:t>
            </a:fld>
            <a:endParaRPr lang="fr-B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/>
          </a:p>
        </p:txBody>
      </p:sp>
      <p:pic>
        <p:nvPicPr>
          <p:cNvPr id="1026" name="Picture 2" descr="F:\big d\ml\Classes-of-Machine-Learing-Problem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722313"/>
            <a:ext cx="8132763" cy="5413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fr-FR" b="1" dirty="0" smtClean="0"/>
              <a:t>Les réseaux de neurones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0034" y="1142984"/>
            <a:ext cx="8229600" cy="4525963"/>
          </a:xfrm>
        </p:spPr>
        <p:txBody>
          <a:bodyPr/>
          <a:lstStyle/>
          <a:p>
            <a:r>
              <a:rPr lang="fr-FR" dirty="0" smtClean="0"/>
              <a:t>Apprentissage</a:t>
            </a:r>
          </a:p>
          <a:p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14488"/>
            <a:ext cx="7500990" cy="494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30</a:t>
            </a:fld>
            <a:endParaRPr lang="fr-B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/>
          </a:p>
        </p:txBody>
      </p:sp>
      <p:pic>
        <p:nvPicPr>
          <p:cNvPr id="4" name="Image 3" descr="Understanding Deep Learning - Studytonight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878684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31</a:t>
            </a:fld>
            <a:endParaRPr lang="fr-B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Les couches de CNN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err="1"/>
              <a:t>Convolutional</a:t>
            </a:r>
            <a:r>
              <a:rPr lang="en-US" dirty="0"/>
              <a:t>  layers, </a:t>
            </a:r>
            <a:endParaRPr lang="fr-FR" dirty="0"/>
          </a:p>
          <a:p>
            <a:pPr lvl="0">
              <a:buFont typeface="Wingdings" pitchFamily="2" charset="2"/>
              <a:buChar char="Ø"/>
            </a:pPr>
            <a:r>
              <a:rPr lang="en-US" dirty="0"/>
              <a:t> Pooling  layers </a:t>
            </a:r>
            <a:endParaRPr lang="fr-FR" dirty="0"/>
          </a:p>
          <a:p>
            <a:pPr lvl="0">
              <a:buFont typeface="Wingdings" pitchFamily="2" charset="2"/>
              <a:buChar char="Ø"/>
            </a:pPr>
            <a:r>
              <a:rPr lang="en-US" dirty="0"/>
              <a:t>Fully connected layers.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32</a:t>
            </a:fld>
            <a:endParaRPr lang="fr-B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nsorflow] LeNet-5 training MNIST data set - Programmer Sought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9144000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33</a:t>
            </a:fld>
            <a:endParaRPr lang="fr-B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0034" y="1214422"/>
            <a:ext cx="8229600" cy="4525963"/>
          </a:xfrm>
        </p:spPr>
        <p:txBody>
          <a:bodyPr/>
          <a:lstStyle/>
          <a:p>
            <a:r>
              <a:rPr lang="fr-FR" dirty="0" smtClean="0"/>
              <a:t>La couche Convolution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34</a:t>
            </a:fld>
            <a:endParaRPr lang="fr-BE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88"/>
            <a:ext cx="7643866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35</a:t>
            </a:fld>
            <a:endParaRPr lang="fr-BE"/>
          </a:p>
        </p:txBody>
      </p:sp>
      <p:pic>
        <p:nvPicPr>
          <p:cNvPr id="6" name="Espace réservé du contenu 5" descr="MP03c] Viva la Convolución !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00174"/>
            <a:ext cx="678661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Pooling</a:t>
            </a:r>
            <a:r>
              <a:rPr lang="fr-FR" b="1" dirty="0" smtClean="0"/>
              <a:t> layer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36</a:t>
            </a:fld>
            <a:endParaRPr lang="fr-BE"/>
          </a:p>
        </p:txBody>
      </p:sp>
      <p:pic>
        <p:nvPicPr>
          <p:cNvPr id="6" name="Image 5" descr="C4W1L09 Pooling Layers - YouTube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357430"/>
            <a:ext cx="714380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37</a:t>
            </a:fld>
            <a:endParaRPr lang="fr-BE"/>
          </a:p>
        </p:txBody>
      </p:sp>
      <p:pic>
        <p:nvPicPr>
          <p:cNvPr id="5" name="Image 4" descr="https://www.researchgate.net/profile/Wouter_Verschoof-Van_Der_Vaart/publication/331874666/figure/fig2/AS:738215627612160@1553015729189/Schematic-representation-of-a-convolution-and-pooling-layer-in-a-CN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736"/>
            <a:ext cx="8501122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Full </a:t>
            </a:r>
            <a:r>
              <a:rPr lang="fr-FR" dirty="0" err="1" smtClean="0"/>
              <a:t>connected</a:t>
            </a:r>
            <a:r>
              <a:rPr lang="fr-FR" dirty="0" smtClean="0"/>
              <a:t> layer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38</a:t>
            </a:fld>
            <a:endParaRPr lang="fr-BE"/>
          </a:p>
        </p:txBody>
      </p:sp>
      <p:pic>
        <p:nvPicPr>
          <p:cNvPr id="30722" name="Picture 2" descr="An Equivalence of Fully Connected Layer and Convolutional Layer – arXiv  Van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428868"/>
            <a:ext cx="5715040" cy="4000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Architecture</a:t>
            </a:r>
            <a:r>
              <a:rPr lang="fr-FR" dirty="0" smtClean="0"/>
              <a:t> </a:t>
            </a:r>
          </a:p>
          <a:p>
            <a:r>
              <a:rPr lang="fr-FR" dirty="0"/>
              <a:t>Le choix d'une architecture est très complexe et c'est plus une ingénierie qu'une science exacte</a:t>
            </a:r>
            <a:r>
              <a:rPr lang="fr-FR" dirty="0" smtClean="0"/>
              <a:t>.</a:t>
            </a:r>
          </a:p>
          <a:p>
            <a:pPr>
              <a:buNone/>
            </a:pPr>
            <a:endParaRPr lang="fr-FR" dirty="0" smtClean="0"/>
          </a:p>
          <a:p>
            <a:pPr>
              <a:buFont typeface="Wingdings" pitchFamily="2" charset="2"/>
              <a:buChar char="Ø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39</a:t>
            </a:fld>
            <a:endParaRPr lang="fr-BE"/>
          </a:p>
        </p:txBody>
      </p:sp>
      <p:pic>
        <p:nvPicPr>
          <p:cNvPr id="34818" name="Picture 2" descr="The comparison of different CNN architectures on model size,... | Download  Tab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328" y="3643314"/>
            <a:ext cx="7453542" cy="30003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Machine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/>
          </a:p>
        </p:txBody>
      </p:sp>
      <p:pic>
        <p:nvPicPr>
          <p:cNvPr id="2050" name="Picture 2" descr="F:\big d\ml\0 -068ud_-o3ajwq_z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00174"/>
            <a:ext cx="7215238" cy="49619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40</a:t>
            </a:fld>
            <a:endParaRPr lang="fr-BE"/>
          </a:p>
        </p:txBody>
      </p:sp>
      <p:pic>
        <p:nvPicPr>
          <p:cNvPr id="33794" name="Picture 2" descr="What you must know about Transfer Learning – mc.a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14422"/>
            <a:ext cx="8506097" cy="52149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Big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41</a:t>
            </a:fld>
            <a:endParaRPr lang="fr-BE"/>
          </a:p>
        </p:txBody>
      </p:sp>
      <p:pic>
        <p:nvPicPr>
          <p:cNvPr id="5" name="Image 4" descr="https://www.silicon.fr/wp-content/uploads/2018/11/Data-Edge-2025_Global-datasphere-%C2%A9-IDC-November-2018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500174"/>
            <a:ext cx="764386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Big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42</a:t>
            </a:fld>
            <a:endParaRPr lang="fr-BE"/>
          </a:p>
        </p:txBody>
      </p:sp>
      <p:pic>
        <p:nvPicPr>
          <p:cNvPr id="5" name="Image 4" descr="https://www.silicon.fr/wp-content/uploads/2018/11/Data-Edge-2025_Real-Time-%C2%A9-IDC-November-2018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71612"/>
            <a:ext cx="771530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Big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i="1" dirty="0"/>
              <a:t>Le </a:t>
            </a:r>
            <a:r>
              <a:rPr lang="fr-FR" i="1" dirty="0" err="1"/>
              <a:t>Big</a:t>
            </a:r>
            <a:r>
              <a:rPr lang="fr-FR" i="1" dirty="0"/>
              <a:t> Data désigne un très grand volume de données souvent hétérogènes qui ont plusieurs formes et </a:t>
            </a:r>
            <a:r>
              <a:rPr lang="fr-FR" i="1" dirty="0" smtClean="0"/>
              <a:t>formats. </a:t>
            </a:r>
            <a:r>
              <a:rPr lang="fr-FR" i="1" dirty="0"/>
              <a:t>Le </a:t>
            </a:r>
            <a:r>
              <a:rPr lang="fr-FR" i="1" dirty="0" err="1"/>
              <a:t>Big</a:t>
            </a:r>
            <a:r>
              <a:rPr lang="fr-FR" i="1" dirty="0"/>
              <a:t> Data a une nature complexe qui nécessite des technologies puissantes et des algorithmes avancés pour son traitement et </a:t>
            </a:r>
            <a:r>
              <a:rPr lang="fr-FR" i="1" dirty="0" smtClean="0"/>
              <a:t>stockage. </a:t>
            </a:r>
            <a:r>
              <a:rPr lang="fr-FR" i="1" dirty="0"/>
              <a:t>La plupart des scientifiques </a:t>
            </a:r>
            <a:r>
              <a:rPr lang="fr-FR" i="1" dirty="0" smtClean="0"/>
              <a:t>définissent </a:t>
            </a:r>
            <a:r>
              <a:rPr lang="fr-FR" i="1" dirty="0"/>
              <a:t>le </a:t>
            </a:r>
            <a:r>
              <a:rPr lang="fr-FR" i="1" dirty="0" err="1"/>
              <a:t>Big</a:t>
            </a:r>
            <a:r>
              <a:rPr lang="fr-FR" i="1" dirty="0"/>
              <a:t> Data avec le concept des 3V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43</a:t>
            </a:fld>
            <a:endParaRPr lang="fr-B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Big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44</a:t>
            </a:fld>
            <a:endParaRPr lang="fr-BE"/>
          </a:p>
        </p:txBody>
      </p:sp>
      <p:pic>
        <p:nvPicPr>
          <p:cNvPr id="5" name="Image 4" descr="IBM Big Data characteristics – 3V. Adopted from (Zikopoulos and ...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9" y="1453100"/>
            <a:ext cx="6429420" cy="483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Big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45</a:t>
            </a:fld>
            <a:endParaRPr lang="fr-BE"/>
          </a:p>
        </p:txBody>
      </p:sp>
      <p:pic>
        <p:nvPicPr>
          <p:cNvPr id="5" name="Espace réservé du contenu 4" descr="The 5 components (Vs) of big data:1)Velocity 2) Varity 3) Veracity ...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36"/>
            <a:ext cx="8215370" cy="507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science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46</a:t>
            </a:fld>
            <a:endParaRPr lang="fr-BE"/>
          </a:p>
        </p:txBody>
      </p:sp>
      <p:pic>
        <p:nvPicPr>
          <p:cNvPr id="5" name="Image 4" descr="Parcours Data Science | Département de Mathématiques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771530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47</a:t>
            </a:fld>
            <a:endParaRPr lang="fr-BE"/>
          </a:p>
        </p:txBody>
      </p:sp>
      <p:pic>
        <p:nvPicPr>
          <p:cNvPr id="35842" name="Picture 2" descr="The field of data science including statistics, big data, and... | Download 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1226"/>
            <a:ext cx="8001056" cy="6094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technologies de traitement et de stockage de </a:t>
            </a:r>
            <a:r>
              <a:rPr lang="fr-FR" b="1" dirty="0" err="1" smtClean="0"/>
              <a:t>Big</a:t>
            </a:r>
            <a:r>
              <a:rPr lang="fr-FR" b="1" dirty="0" smtClean="0"/>
              <a:t> Data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MapReduce</a:t>
            </a:r>
            <a:endParaRPr lang="fr-FR" b="1" dirty="0" smtClean="0"/>
          </a:p>
          <a:p>
            <a:endParaRPr lang="fr-FR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48</a:t>
            </a:fld>
            <a:endParaRPr lang="fr-BE"/>
          </a:p>
        </p:txBody>
      </p:sp>
      <p:pic>
        <p:nvPicPr>
          <p:cNvPr id="7" name="Picture 2" descr="Challenge 11: Inverted Inde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" y="2428868"/>
            <a:ext cx="9086850" cy="37719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technologies de traitement et de stockage de </a:t>
            </a:r>
            <a:r>
              <a:rPr lang="fr-FR" b="1" dirty="0" err="1" smtClean="0"/>
              <a:t>Big</a:t>
            </a:r>
            <a:r>
              <a:rPr lang="fr-FR" b="1" dirty="0" smtClean="0"/>
              <a:t> Data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49</a:t>
            </a:fld>
            <a:endParaRPr lang="fr-BE"/>
          </a:p>
        </p:txBody>
      </p:sp>
      <p:pic>
        <p:nvPicPr>
          <p:cNvPr id="44036" name="Picture 4" descr="On the use of MapReduce for imbalanced big data using Random Forest -  ScienceDirec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812" y="1643051"/>
            <a:ext cx="8390431" cy="4572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/>
          </a:p>
        </p:txBody>
      </p:sp>
      <p:pic>
        <p:nvPicPr>
          <p:cNvPr id="3074" name="Picture 2" descr="F:\big d\ml\0 MksJyb1eF-fz98Y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915318"/>
            <a:ext cx="7858180" cy="4520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b="1" dirty="0" smtClean="0"/>
              <a:t>Les technologies de traitement et de stockage de </a:t>
            </a:r>
            <a:r>
              <a:rPr lang="fr-FR" b="1" dirty="0" err="1" smtClean="0"/>
              <a:t>Big</a:t>
            </a:r>
            <a:r>
              <a:rPr lang="fr-FR" b="1" dirty="0" smtClean="0"/>
              <a:t>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0034" y="1142984"/>
            <a:ext cx="8229600" cy="4525963"/>
          </a:xfrm>
        </p:spPr>
        <p:txBody>
          <a:bodyPr/>
          <a:lstStyle/>
          <a:p>
            <a:r>
              <a:rPr lang="fr-FR" dirty="0" err="1" smtClean="0"/>
              <a:t>Hadoop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50</a:t>
            </a:fld>
            <a:endParaRPr lang="fr-BE"/>
          </a:p>
        </p:txBody>
      </p:sp>
      <p:pic>
        <p:nvPicPr>
          <p:cNvPr id="6" name="image10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14488"/>
            <a:ext cx="8929718" cy="450059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Les technologies de traitement et de stockage de </a:t>
            </a:r>
            <a:r>
              <a:rPr lang="fr-FR" b="1" dirty="0" err="1" smtClean="0"/>
              <a:t>Big</a:t>
            </a:r>
            <a:r>
              <a:rPr lang="fr-FR" b="1" dirty="0" smtClean="0"/>
              <a:t>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Spark</a:t>
            </a:r>
            <a:endParaRPr lang="fr-FR" b="1" dirty="0" smtClean="0"/>
          </a:p>
          <a:p>
            <a:r>
              <a:rPr lang="fr-FR" dirty="0" err="1"/>
              <a:t>MapReduce</a:t>
            </a:r>
            <a:r>
              <a:rPr lang="fr-FR" dirty="0"/>
              <a:t> était inefficace pour des emplois </a:t>
            </a:r>
            <a:r>
              <a:rPr lang="fr-FR" dirty="0" smtClean="0"/>
              <a:t>informatique </a:t>
            </a:r>
            <a:r>
              <a:rPr lang="fr-FR" dirty="0"/>
              <a:t>itératifs et </a:t>
            </a:r>
            <a:r>
              <a:rPr lang="fr-FR" dirty="0" smtClean="0"/>
              <a:t>interactifs.</a:t>
            </a:r>
          </a:p>
          <a:p>
            <a:r>
              <a:rPr lang="fr-FR" dirty="0" err="1"/>
              <a:t>Spark</a:t>
            </a:r>
            <a:r>
              <a:rPr lang="fr-FR" dirty="0"/>
              <a:t> a été conçu pour être rapide pour les requêtes interactives et les algorithmes </a:t>
            </a:r>
            <a:r>
              <a:rPr lang="fr-FR" dirty="0" smtClean="0"/>
              <a:t>itératifs</a:t>
            </a:r>
          </a:p>
          <a:p>
            <a:r>
              <a:rPr lang="fr-FR" dirty="0"/>
              <a:t>déjà de 10 à 100 fois plus vite que </a:t>
            </a:r>
            <a:r>
              <a:rPr lang="fr-FR" dirty="0" err="1"/>
              <a:t>MapReduce</a:t>
            </a:r>
            <a:r>
              <a:rPr lang="fr-FR" dirty="0"/>
              <a:t> pour certains emplois.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51</a:t>
            </a:fld>
            <a:endParaRPr lang="fr-B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La plateforme </a:t>
            </a:r>
            <a:r>
              <a:rPr lang="fr-FR" b="1" dirty="0" err="1"/>
              <a:t>Spark</a:t>
            </a:r>
            <a:r>
              <a:rPr lang="fr-FR" b="1" dirty="0"/>
              <a:t> pour le calcul distribué de </a:t>
            </a:r>
            <a:r>
              <a:rPr lang="fr-FR" b="1" dirty="0" err="1"/>
              <a:t>Big</a:t>
            </a:r>
            <a:r>
              <a:rPr lang="fr-FR" b="1" dirty="0"/>
              <a:t> Data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8596" y="1142984"/>
            <a:ext cx="8229600" cy="4525963"/>
          </a:xfrm>
        </p:spPr>
        <p:txBody>
          <a:bodyPr/>
          <a:lstStyle/>
          <a:p>
            <a:pPr algn="just"/>
            <a:r>
              <a:rPr lang="fr-FR" dirty="0"/>
              <a:t>Apache </a:t>
            </a:r>
            <a:r>
              <a:rPr lang="fr-FR" dirty="0" err="1"/>
              <a:t>Spark</a:t>
            </a:r>
            <a:r>
              <a:rPr lang="fr-FR" dirty="0"/>
              <a:t> est un Framework open source de </a:t>
            </a:r>
            <a:r>
              <a:rPr lang="fr-FR" dirty="0" smtClean="0"/>
              <a:t>traitement.</a:t>
            </a:r>
          </a:p>
          <a:p>
            <a:pPr algn="just"/>
            <a:r>
              <a:rPr lang="fr-FR" dirty="0"/>
              <a:t>étend le modèle </a:t>
            </a:r>
            <a:r>
              <a:rPr lang="fr-FR" dirty="0" err="1"/>
              <a:t>MapReduce</a:t>
            </a:r>
            <a:r>
              <a:rPr lang="fr-FR" dirty="0"/>
              <a:t> pour soutenir efficacement plusieurs types de calculs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52</a:t>
            </a:fld>
            <a:endParaRPr lang="fr-BE"/>
          </a:p>
        </p:txBody>
      </p:sp>
      <p:pic>
        <p:nvPicPr>
          <p:cNvPr id="5" name="image1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910" y="3429000"/>
            <a:ext cx="8072494" cy="292895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Hadoop</a:t>
            </a:r>
            <a:r>
              <a:rPr lang="fr-FR" dirty="0" smtClean="0"/>
              <a:t> vs </a:t>
            </a:r>
            <a:r>
              <a:rPr lang="fr-FR" dirty="0" err="1" smtClean="0"/>
              <a:t>spark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53</a:t>
            </a:fld>
            <a:endParaRPr lang="fr-BE"/>
          </a:p>
        </p:txBody>
      </p:sp>
      <p:pic>
        <p:nvPicPr>
          <p:cNvPr id="46082" name="Picture 2" descr="Spark Vs Hadoop - XpertU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8391650" cy="47863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54</a:t>
            </a:fld>
            <a:endParaRPr lang="fr-BE"/>
          </a:p>
        </p:txBody>
      </p:sp>
      <p:pic>
        <p:nvPicPr>
          <p:cNvPr id="50178" name="Picture 2" descr="Apache Spark vs Hadoop: Choosing the Right Framework | Edureka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420270"/>
            <a:ext cx="7786742" cy="4856596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 err="1" smtClean="0"/>
              <a:t>Hadoop</a:t>
            </a:r>
            <a:r>
              <a:rPr lang="fr-FR" dirty="0" smtClean="0"/>
              <a:t> vs </a:t>
            </a:r>
            <a:r>
              <a:rPr lang="fr-FR" dirty="0" err="1" smtClean="0"/>
              <a:t>spark</a:t>
            </a:r>
            <a:endParaRPr lang="fr-F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55</a:t>
            </a:fld>
            <a:endParaRPr lang="fr-BE"/>
          </a:p>
        </p:txBody>
      </p:sp>
      <p:pic>
        <p:nvPicPr>
          <p:cNvPr id="1026" name="Picture 2" descr="Le jour où il me posera LA question – Blogue – Mamans poules &amp; Imparfait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28604"/>
            <a:ext cx="6730324" cy="55525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</a:t>
            </a:r>
            <a:r>
              <a:rPr lang="fr-FR" dirty="0" smtClean="0"/>
              <a:t> extraction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/>
          </a:p>
        </p:txBody>
      </p:sp>
      <p:pic>
        <p:nvPicPr>
          <p:cNvPr id="4098" name="Picture 2" descr="F:\big d\ml\Elgendy_tCVPp4_0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2711" y="2624758"/>
            <a:ext cx="7969821" cy="33045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</a:t>
            </a:r>
            <a:r>
              <a:rPr lang="fr-FR" dirty="0" smtClean="0"/>
              <a:t> extraction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/>
          </a:p>
        </p:txBody>
      </p:sp>
      <p:pic>
        <p:nvPicPr>
          <p:cNvPr id="57346" name="Picture 2" descr="Computer Vision Pipeline, Part 1: the big picture - Man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00240"/>
            <a:ext cx="8334356" cy="407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</a:t>
            </a:r>
            <a:r>
              <a:rPr lang="fr-FR" dirty="0" smtClean="0"/>
              <a:t> extraction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/>
          </a:p>
        </p:txBody>
      </p:sp>
      <p:sp>
        <p:nvSpPr>
          <p:cNvPr id="5124" name="AutoShape 4" descr="F:\big d\ml\applsci-09-03487-g00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7" name="Picture 7" descr="The Computer Vision Pipeline, Part 4: feature extraction - Man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49"/>
            <a:ext cx="7786742" cy="50396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Histogram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/>
          </a:p>
        </p:txBody>
      </p:sp>
      <p:pic>
        <p:nvPicPr>
          <p:cNvPr id="58370" name="Picture 2" descr="Histogram Equaliz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14422"/>
            <a:ext cx="8277254" cy="56435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4201</TotalTime>
  <Words>631</Words>
  <PresentationFormat>Affichage à l'écran (4:3)</PresentationFormat>
  <Paragraphs>165</Paragraphs>
  <Slides>55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56" baseType="lpstr">
      <vt:lpstr>Thème Office</vt:lpstr>
      <vt:lpstr>Université Batna 2 Faculté de Mathématiques et Informatique Département de Mathématique Année universitaire 2019-2020 </vt:lpstr>
      <vt:lpstr>Machine learning</vt:lpstr>
      <vt:lpstr>Diapositive 3</vt:lpstr>
      <vt:lpstr>Machine learning</vt:lpstr>
      <vt:lpstr>Diapositive 5</vt:lpstr>
      <vt:lpstr>Feature extraction</vt:lpstr>
      <vt:lpstr>Feature extraction</vt:lpstr>
      <vt:lpstr>Feature extraction</vt:lpstr>
      <vt:lpstr>Histogram</vt:lpstr>
      <vt:lpstr>LBP Local binary patterns</vt:lpstr>
      <vt:lpstr>HOG</vt:lpstr>
      <vt:lpstr>HOG</vt:lpstr>
      <vt:lpstr>Machine Learning</vt:lpstr>
      <vt:lpstr>Machine learning</vt:lpstr>
      <vt:lpstr>Machine learning</vt:lpstr>
      <vt:lpstr>Data science</vt:lpstr>
      <vt:lpstr>Data scientist</vt:lpstr>
      <vt:lpstr>Diapositive 18</vt:lpstr>
      <vt:lpstr>Machine learning</vt:lpstr>
      <vt:lpstr>La regression</vt:lpstr>
      <vt:lpstr>Regression lineaire</vt:lpstr>
      <vt:lpstr>SVM</vt:lpstr>
      <vt:lpstr>K-means</vt:lpstr>
      <vt:lpstr>knn</vt:lpstr>
      <vt:lpstr>Decision tree</vt:lpstr>
      <vt:lpstr>Les réseaux de neurones </vt:lpstr>
      <vt:lpstr>Les réseaux de neurones </vt:lpstr>
      <vt:lpstr>Les réseaux de neurones </vt:lpstr>
      <vt:lpstr>Les réseaux de neurones </vt:lpstr>
      <vt:lpstr>Les réseaux de neurones </vt:lpstr>
      <vt:lpstr>Deep learning</vt:lpstr>
      <vt:lpstr>Deep learning</vt:lpstr>
      <vt:lpstr>Diapositive 33</vt:lpstr>
      <vt:lpstr>Deep learning</vt:lpstr>
      <vt:lpstr>Deep learning</vt:lpstr>
      <vt:lpstr>Deep learning</vt:lpstr>
      <vt:lpstr>Deep learning</vt:lpstr>
      <vt:lpstr>Deep learning </vt:lpstr>
      <vt:lpstr>Deep learning</vt:lpstr>
      <vt:lpstr>Deep learning</vt:lpstr>
      <vt:lpstr>Big data</vt:lpstr>
      <vt:lpstr>Big data</vt:lpstr>
      <vt:lpstr>Big data</vt:lpstr>
      <vt:lpstr>Big data</vt:lpstr>
      <vt:lpstr>Big data</vt:lpstr>
      <vt:lpstr>Data science</vt:lpstr>
      <vt:lpstr>Diapositive 47</vt:lpstr>
      <vt:lpstr>Les technologies de traitement et de stockage de Big Data</vt:lpstr>
      <vt:lpstr>Les technologies de traitement et de stockage de Big Data</vt:lpstr>
      <vt:lpstr>Les technologies de traitement et de stockage de Big Data</vt:lpstr>
      <vt:lpstr>Les technologies de traitement et de stockage de Big Data</vt:lpstr>
      <vt:lpstr>La plateforme Spark pour le calcul distribué de Big Data </vt:lpstr>
      <vt:lpstr>Hadoop vs spark</vt:lpstr>
      <vt:lpstr>Hadoop vs spark</vt:lpstr>
      <vt:lpstr>Diapositive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Université Batna 2 Faculté de Mathématiques et Informatique Département de Mathématique Année universitaire 2019-2020</dc:title>
  <dc:creator>pc</dc:creator>
  <cp:lastModifiedBy>pc</cp:lastModifiedBy>
  <cp:revision>33</cp:revision>
  <dcterms:created xsi:type="dcterms:W3CDTF">2020-09-20T14:54:56Z</dcterms:created>
  <dcterms:modified xsi:type="dcterms:W3CDTF">2022-03-22T07:09:44Z</dcterms:modified>
</cp:coreProperties>
</file>